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Varela Round"/>
      <p:regular r:id="rId32"/>
    </p:embeddedFont>
    <p:embeddedFont>
      <p:font typeface="Raleway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RalewayLight-regular.fntdata"/><Relationship Id="rId10" Type="http://schemas.openxmlformats.org/officeDocument/2006/relationships/slide" Target="slides/slide5.xml"/><Relationship Id="rId32" Type="http://schemas.openxmlformats.org/officeDocument/2006/relationships/font" Target="fonts/VarelaRound-regular.fntdata"/><Relationship Id="rId13" Type="http://schemas.openxmlformats.org/officeDocument/2006/relationships/slide" Target="slides/slide8.xml"/><Relationship Id="rId35" Type="http://schemas.openxmlformats.org/officeDocument/2006/relationships/font" Target="fonts/RalewayLight-italic.fntdata"/><Relationship Id="rId12" Type="http://schemas.openxmlformats.org/officeDocument/2006/relationships/slide" Target="slides/slide7.xml"/><Relationship Id="rId34" Type="http://schemas.openxmlformats.org/officeDocument/2006/relationships/font" Target="fonts/Raleway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aleway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68a6c3d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68a6c3d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88b5a44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88b5a44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88b5a44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88b5a44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88b5a447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88b5a447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886bcd3e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886bcd3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886bcd3e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886bcd3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0f7dee3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0f7dee3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865bea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2865bea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f8d53936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f8d53936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f8d53936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f8d53936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f8d5393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f8d5393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886bcd3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886bcd3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0f7dee3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0f7dee3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88b5a447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88b5a447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9d8c6a9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9d8c6a9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9ab1ff7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9ab1ff7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9ab1ff7f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9ab1ff7f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9ab1ff7f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9ab1ff7f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1">
  <p:cSld name="TITLE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">
  <p:cSld name="ONE_COLUMN_TEXT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1">
  <p:cSld name="ONE_COLUMN_TEXT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2">
  <p:cSld name="TITLE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2">
  <p:cSld name="ONE_COLUMN_TEXT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3">
  <p:cSld name="ONE_COLUMN_TEXT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3">
  <p:cSld name="TITLE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" name="Google Shape;108;p2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4">
  <p:cSld name="ONE_COLUMN_TEXT_5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 1">
  <p:cSld name="ONE_COLUMN_TEXT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118" name="Google Shape;118;p25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" name="Google Shape;121;p25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 1">
  <p:cSld name="TITLE_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 1">
  <p:cSld name="ONE_COLUMN_TEXT_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 2">
  <p:cSld name="ONE_COLUMN_TEXT_7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8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" name="Google Shape;138;p28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hyperlink" Target="https://www.petrikainulainen.net/software-development/design/understanding-spring-web-application-architecture-the-classic-way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hyperlink" Target="https://en.wikipedia.org/wiki/Model%E2%80%93view%E2%80%93controller" TargetMode="External"/><Relationship Id="rId6" Type="http://schemas.openxmlformats.org/officeDocument/2006/relationships/hyperlink" Target="https://agile-coding.blogspot.com/2020/10/spring-mvc-thymeleaf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hyperlink" Target="https://www.logicbig.com/tutorials/spring-framework/spring-web-mvc/spring-mvc-intro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humanizingwork.com/vertical-slices-and-scale/" TargetMode="External"/><Relationship Id="rId4" Type="http://schemas.openxmlformats.org/officeDocument/2006/relationships/hyperlink" Target="https://frontbackend.com/spring-boot/what-code-structure-use-for-spring-boot-applications" TargetMode="External"/><Relationship Id="rId5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humanizingwork.com/vertical-slices-and-scale/" TargetMode="External"/><Relationship Id="rId4" Type="http://schemas.openxmlformats.org/officeDocument/2006/relationships/hyperlink" Target="https://frontbackend.com/spring-boot/what-code-structure-use-for-spring-boot-applications" TargetMode="External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owardsdatascience.com/5-key-principles-of-software-architecture-e5379cb10fd5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hyperlink" Target="https://medium.com/swlh/moving-from-java-spring-framework-to-a-reactjs-apis-architecture-dd85787cc616" TargetMode="External"/><Relationship Id="rId6" Type="http://schemas.openxmlformats.org/officeDocument/2006/relationships/hyperlink" Target="https://frontbackend.com/spring-boot/angular-11-spring-boot-2-mysq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hyperlink" Target="https://medium.com/@ashaythecoder/part-c-entering-in-stream-world-f943eb3c4f0d" TargetMode="External"/><Relationship Id="rId6" Type="http://schemas.openxmlformats.org/officeDocument/2006/relationships/hyperlink" Target="https://www.oracle.com/technical-resources/articles/java/ma14-java-se-8-streams.html" TargetMode="External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dium.com/analytics-vidhya/dependency-injection-concept-of-spring-framework-d9c3688005f8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terprisecraftsmanship.com/posts/cohesion-coupling-difference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Apache_Maven" TargetMode="External"/><Relationship Id="rId4" Type="http://schemas.openxmlformats.org/officeDocument/2006/relationships/hyperlink" Target="http://tutorials.jenkov.com/maven/maven-tutorial.html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hyperlink" Target="https://examples.javacodegeeks.com/enterprise-java/hibernate/hibernate-jpa-dao-example/" TargetMode="External"/><Relationship Id="rId7" Type="http://schemas.openxmlformats.org/officeDocument/2006/relationships/hyperlink" Target="https://examples.javacodegeeks.com/enterprise-java/hibernate/hibernate-jpa-dao-example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hyperlink" Target="https://examples.javacodegeeks.com/enterprise-java/hibernate/hibernate-jpa-dao-example/" TargetMode="External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spring.io/spring-data/commons/docs/current/api/org/springframework/data/repository/CrudRepository.html?is-external=true" TargetMode="External"/><Relationship Id="rId4" Type="http://schemas.openxmlformats.org/officeDocument/2006/relationships/image" Target="../media/image35.png"/><Relationship Id="rId5" Type="http://schemas.openxmlformats.org/officeDocument/2006/relationships/hyperlink" Target="https://docs.spring.io/spring-data/commons/docs/current/api/org/springframework/data/repository/PagingAndSortingRepository.html" TargetMode="External"/><Relationship Id="rId6" Type="http://schemas.openxmlformats.org/officeDocument/2006/relationships/hyperlink" Target="https://docs.spring.io/spring-data/jpa/docs/current/api/org/springframework/data/jpa/repository/JpaRepository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1835550" y="1694150"/>
            <a:ext cx="5472900" cy="6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Application Development Concepts</a:t>
            </a:r>
            <a:endParaRPr/>
          </a:p>
        </p:txBody>
      </p:sp>
      <p:sp>
        <p:nvSpPr>
          <p:cNvPr id="145" name="Google Shape;145;p29"/>
          <p:cNvSpPr txBox="1"/>
          <p:nvPr>
            <p:ph idx="2" type="title"/>
          </p:nvPr>
        </p:nvSpPr>
        <p:spPr>
          <a:xfrm>
            <a:off x="2761800" y="2418200"/>
            <a:ext cx="3620400" cy="6342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Java, Maven, Spring IoC/DI, Spring Data JPA, Spring MVC, Spring REST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171250" y="-2650"/>
            <a:ext cx="3577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Layered Architecture</a:t>
            </a:r>
            <a:endParaRPr sz="1200"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75" y="1053000"/>
            <a:ext cx="7834651" cy="34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/>
        </p:nvSpPr>
        <p:spPr>
          <a:xfrm>
            <a:off x="1258800" y="4790900"/>
            <a:ext cx="788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4"/>
              </a:rPr>
              <a:t>https://www.petrikainulainen.net/software-development/design/understanding-spring-web-application-architecture-the-classic-way/</a:t>
            </a:r>
            <a:r>
              <a:rPr lang="fr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1171250" y="-2650"/>
            <a:ext cx="43266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Model-View-Controller (MVC)</a:t>
            </a:r>
            <a:endParaRPr sz="1200"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00" y="1061575"/>
            <a:ext cx="3150144" cy="342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751" y="1049325"/>
            <a:ext cx="5057425" cy="24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4655100" y="4650900"/>
            <a:ext cx="448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5"/>
              </a:rPr>
              <a:t>https://en.wikipedia.org/wiki/Model%E2%80%93view%E2%80%93controller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6"/>
              </a:rPr>
              <a:t>https://agile-coding.blogspot.com/2020/10/spring-mvc-thymeleaf.html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1171250" y="-2650"/>
            <a:ext cx="22719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Spring MVC</a:t>
            </a:r>
            <a:endParaRPr sz="1200"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50" y="717351"/>
            <a:ext cx="6800576" cy="39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 txBox="1"/>
          <p:nvPr/>
        </p:nvSpPr>
        <p:spPr>
          <a:xfrm>
            <a:off x="3905700" y="4804800"/>
            <a:ext cx="523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4"/>
              </a:rPr>
              <a:t>https://www.logicbig.com/tutorials/spring-framework/spring-web-mvc/spring-mvc-intro.html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1171250" y="-2650"/>
            <a:ext cx="45291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Modelling: Layers vs Slices</a:t>
            </a:r>
            <a:endParaRPr sz="1200"/>
          </a:p>
        </p:txBody>
      </p:sp>
      <p:sp>
        <p:nvSpPr>
          <p:cNvPr id="297" name="Google Shape;297;p41"/>
          <p:cNvSpPr txBox="1"/>
          <p:nvPr/>
        </p:nvSpPr>
        <p:spPr>
          <a:xfrm>
            <a:off x="3812400" y="4653950"/>
            <a:ext cx="533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3"/>
              </a:rPr>
              <a:t>https://www.humanizingwork.com/vertical-slices-and-scale/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4"/>
              </a:rPr>
              <a:t>https://frontbackend.com/spring-boot/what-code-structure-use-for-spring-boot-applications</a:t>
            </a:r>
            <a:endParaRPr sz="1000"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50" y="1041050"/>
            <a:ext cx="4315728" cy="345258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/>
        </p:nvSpPr>
        <p:spPr>
          <a:xfrm>
            <a:off x="4740275" y="2578250"/>
            <a:ext cx="3258600" cy="20757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+- example (</a:t>
            </a:r>
            <a:r>
              <a:rPr b="1"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Slices</a:t>
            </a: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+- product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   +- ProductController.java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   +- ProductService.java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   +- ProductRepository.java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+- order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+- OrderController.java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+- OrderService.java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+- OrderRepository.java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4740275" y="793550"/>
            <a:ext cx="3258600" cy="170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+- example (</a:t>
            </a:r>
            <a:r>
              <a:rPr b="1"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Layer</a:t>
            </a: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+- controller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  +- ProductController.java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  +- OrderController.java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  +- CustomerController.java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   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+- dao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   +- ProductRepository.java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|   +- OrderRepository.java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|   +- CustomerRepository.java</a:t>
            </a:r>
            <a:endParaRPr sz="9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Modelling: Layers vs Slices (Monolith vs Microservices)</a:t>
            </a:r>
            <a:endParaRPr sz="1200"/>
          </a:p>
        </p:txBody>
      </p:sp>
      <p:sp>
        <p:nvSpPr>
          <p:cNvPr id="306" name="Google Shape;306;p42"/>
          <p:cNvSpPr txBox="1"/>
          <p:nvPr/>
        </p:nvSpPr>
        <p:spPr>
          <a:xfrm>
            <a:off x="3796500" y="4650900"/>
            <a:ext cx="534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3"/>
              </a:rPr>
              <a:t>https://www.humanizingwork.com/vertical-slices-and-scale/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4"/>
              </a:rPr>
              <a:t>https://frontbackend.com/spring-boot/what-code-structure-use-for-spring-boot-applications</a:t>
            </a:r>
            <a:r>
              <a:rPr lang="fr" sz="1000"/>
              <a:t> </a:t>
            </a:r>
            <a:endParaRPr sz="1000"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700" y="917251"/>
            <a:ext cx="8432050" cy="28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SOLID</a:t>
            </a:r>
            <a:endParaRPr sz="1200"/>
          </a:p>
        </p:txBody>
      </p:sp>
      <p:sp>
        <p:nvSpPr>
          <p:cNvPr id="313" name="Google Shape;313;p43"/>
          <p:cNvSpPr txBox="1"/>
          <p:nvPr/>
        </p:nvSpPr>
        <p:spPr>
          <a:xfrm>
            <a:off x="3988800" y="4804800"/>
            <a:ext cx="515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3"/>
              </a:rPr>
              <a:t>https://towardsdatascience.com/5-key-principles-of-software-architecture-e5379cb10fd5</a:t>
            </a:r>
            <a:r>
              <a:rPr lang="fr" sz="1000"/>
              <a:t> </a:t>
            </a:r>
            <a:endParaRPr sz="1000"/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25" y="869750"/>
            <a:ext cx="3642800" cy="3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6625" y="869750"/>
            <a:ext cx="4857069" cy="364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1314225" y="-2650"/>
            <a:ext cx="6370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Multithreading &amp; Singletons</a:t>
            </a:r>
            <a:endParaRPr sz="1200"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748" y="865248"/>
            <a:ext cx="5459125" cy="36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4"/>
          <p:cNvSpPr txBox="1"/>
          <p:nvPr/>
        </p:nvSpPr>
        <p:spPr>
          <a:xfrm>
            <a:off x="328800" y="3450300"/>
            <a:ext cx="5832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 default, all beans in Spring are Singletons, this is ok: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...if the beans are of technical nature (Controller, Repository)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...if there is no state involved (no member attributes in the class)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...if the classes are thread-safe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 </a:t>
            </a:r>
            <a:r>
              <a:rPr lang="fr"/>
              <a:t>example</a:t>
            </a:r>
            <a:r>
              <a:rPr lang="fr"/>
              <a:t> JPA Entities should never be Singletons!</a:t>
            </a:r>
            <a:endParaRPr/>
          </a:p>
        </p:txBody>
      </p:sp>
      <p:sp>
        <p:nvSpPr>
          <p:cNvPr id="323" name="Google Shape;323;p44"/>
          <p:cNvSpPr txBox="1"/>
          <p:nvPr/>
        </p:nvSpPr>
        <p:spPr>
          <a:xfrm>
            <a:off x="384750" y="1017125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aleway"/>
                <a:ea typeface="Raleway"/>
                <a:cs typeface="Raleway"/>
                <a:sym typeface="Raleway"/>
              </a:rPr>
              <a:t>Be very careful about Singletons!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1314225" y="-2650"/>
            <a:ext cx="6370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REST</a:t>
            </a:r>
            <a:endParaRPr sz="1200"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00" y="778625"/>
            <a:ext cx="4125700" cy="42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000" y="991250"/>
            <a:ext cx="4125699" cy="374536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5"/>
          <p:cNvSpPr txBox="1"/>
          <p:nvPr/>
        </p:nvSpPr>
        <p:spPr>
          <a:xfrm>
            <a:off x="2874600" y="4650900"/>
            <a:ext cx="62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5"/>
              </a:rPr>
              <a:t>https://medium.com/swlh/moving-from-java-spring-framework-to-a-reactjs-apis-architecture-dd85787cc616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6"/>
              </a:rPr>
              <a:t>https://frontbackend.com/spring-boot/angular-11-spring-boot-2-mysql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>
            <p:ph type="title"/>
          </p:nvPr>
        </p:nvSpPr>
        <p:spPr>
          <a:xfrm>
            <a:off x="1314225" y="-2650"/>
            <a:ext cx="6370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REST HTTP Methods (Verbs)</a:t>
            </a:r>
            <a:endParaRPr sz="1200"/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2500"/>
            <a:ext cx="8839198" cy="34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1314225" y="-2650"/>
            <a:ext cx="6370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Functional Programming with Lambdas</a:t>
            </a:r>
            <a:endParaRPr sz="1200"/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75" y="928525"/>
            <a:ext cx="3938099" cy="209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75" y="3352100"/>
            <a:ext cx="5046526" cy="140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30"/>
          <p:cNvSpPr txBox="1"/>
          <p:nvPr/>
        </p:nvSpPr>
        <p:spPr>
          <a:xfrm>
            <a:off x="3676500" y="4650900"/>
            <a:ext cx="546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5"/>
              </a:rPr>
              <a:t>https://medium.com/@ashaythecoder/part-c-entering-in-stream-world-f943eb3c4f0d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6"/>
              </a:rPr>
              <a:t>https://www.oracle.com/technical-resources/articles/java/ma14-java-se-8-streams.html</a:t>
            </a:r>
            <a:r>
              <a:rPr lang="fr" sz="1000"/>
              <a:t> </a:t>
            </a:r>
            <a:endParaRPr sz="1000"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928525"/>
            <a:ext cx="4287975" cy="297296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1171250" y="-2650"/>
            <a:ext cx="22719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Spring IoC / DI</a:t>
            </a:r>
            <a:endParaRPr sz="1200"/>
          </a:p>
        </p:txBody>
      </p:sp>
      <p:sp>
        <p:nvSpPr>
          <p:cNvPr id="160" name="Google Shape;160;p31"/>
          <p:cNvSpPr txBox="1"/>
          <p:nvPr>
            <p:ph idx="1" type="subTitle"/>
          </p:nvPr>
        </p:nvSpPr>
        <p:spPr>
          <a:xfrm>
            <a:off x="6187725" y="177350"/>
            <a:ext cx="28011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Create an “API” in 15 minutes</a:t>
            </a:r>
            <a:endParaRPr/>
          </a:p>
        </p:txBody>
      </p:sp>
      <p:sp>
        <p:nvSpPr>
          <p:cNvPr id="161" name="Google Shape;161;p31"/>
          <p:cNvSpPr txBox="1"/>
          <p:nvPr/>
        </p:nvSpPr>
        <p:spPr>
          <a:xfrm>
            <a:off x="3170100" y="4823025"/>
            <a:ext cx="59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3"/>
              </a:rPr>
              <a:t>https://medium.com/analytics-vidhya/dependency-injection-concept-of-spring-framework-d9c3688005f8</a:t>
            </a:r>
            <a:r>
              <a:rPr lang="fr" sz="1000"/>
              <a:t> </a:t>
            </a:r>
            <a:endParaRPr sz="1000"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65700"/>
            <a:ext cx="2946850" cy="29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650" y="1565700"/>
            <a:ext cx="5739953" cy="2228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High Cohesion, Low Coupling</a:t>
            </a:r>
            <a:endParaRPr sz="1200"/>
          </a:p>
        </p:txBody>
      </p:sp>
      <p:sp>
        <p:nvSpPr>
          <p:cNvPr id="169" name="Google Shape;169;p32"/>
          <p:cNvSpPr txBox="1"/>
          <p:nvPr/>
        </p:nvSpPr>
        <p:spPr>
          <a:xfrm>
            <a:off x="4678550" y="4804800"/>
            <a:ext cx="446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3"/>
              </a:rPr>
              <a:t>https://enterprisecraftsmanship.com/posts/cohesion-coupling-difference/</a:t>
            </a:r>
            <a:r>
              <a:rPr lang="fr" sz="1000"/>
              <a:t> </a:t>
            </a:r>
            <a:endParaRPr sz="1000"/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25" y="798400"/>
            <a:ext cx="3254999" cy="325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7000" y="869750"/>
            <a:ext cx="2717624" cy="271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7024" y="869750"/>
            <a:ext cx="2344576" cy="23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1171250" y="-2650"/>
            <a:ext cx="46683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Maven Dependency Management</a:t>
            </a:r>
            <a:endParaRPr sz="1200"/>
          </a:p>
        </p:txBody>
      </p:sp>
      <p:sp>
        <p:nvSpPr>
          <p:cNvPr id="178" name="Google Shape;178;p33"/>
          <p:cNvSpPr txBox="1"/>
          <p:nvPr/>
        </p:nvSpPr>
        <p:spPr>
          <a:xfrm>
            <a:off x="5910600" y="4650900"/>
            <a:ext cx="323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3"/>
              </a:rPr>
              <a:t>https://en.wikipedia.org/wiki/Apache_Maven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4"/>
              </a:rPr>
              <a:t>http://tutorials.jenkov.com/maven/maven-tutorial.html</a:t>
            </a:r>
            <a:endParaRPr sz="1000"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425" y="882002"/>
            <a:ext cx="5221699" cy="38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9650" y="1044425"/>
            <a:ext cx="2588925" cy="35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6C6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6" name="Google Shape;186;p34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Spring Data JPA</a:t>
            </a:r>
            <a:endParaRPr/>
          </a:p>
        </p:txBody>
      </p:sp>
      <p:sp>
        <p:nvSpPr>
          <p:cNvPr id="187" name="Google Shape;187;p34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Towards more Business Logic</a:t>
            </a:r>
            <a:endParaRPr/>
          </a:p>
        </p:txBody>
      </p:sp>
      <p:sp>
        <p:nvSpPr>
          <p:cNvPr id="188" name="Google Shape;188;p34"/>
          <p:cNvSpPr txBox="1"/>
          <p:nvPr>
            <p:ph idx="2" type="body"/>
          </p:nvPr>
        </p:nvSpPr>
        <p:spPr>
          <a:xfrm>
            <a:off x="4187700" y="59925"/>
            <a:ext cx="921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JDBC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438" y="783088"/>
            <a:ext cx="2808000" cy="382482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0" name="Google Shape;190;p34"/>
          <p:cNvCxnSpPr>
            <a:stCxn id="188" idx="3"/>
          </p:cNvCxnSpPr>
          <p:nvPr/>
        </p:nvCxnSpPr>
        <p:spPr>
          <a:xfrm>
            <a:off x="5108700" y="256725"/>
            <a:ext cx="20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34"/>
          <p:cNvSpPr txBox="1"/>
          <p:nvPr>
            <p:ph idx="2" type="body"/>
          </p:nvPr>
        </p:nvSpPr>
        <p:spPr>
          <a:xfrm>
            <a:off x="7309575" y="59925"/>
            <a:ext cx="921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Hibernate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550" y="10631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5450" y="1063129"/>
            <a:ext cx="629839" cy="629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 txBox="1"/>
          <p:nvPr>
            <p:ph idx="2" type="body"/>
          </p:nvPr>
        </p:nvSpPr>
        <p:spPr>
          <a:xfrm>
            <a:off x="6727275" y="478125"/>
            <a:ext cx="22719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22222"/>
                </a:solidFill>
              </a:rPr>
              <a:t>ORM is done automatically, but DAO remains to be implemented by hand</a:t>
            </a:r>
            <a:endParaRPr sz="1000">
              <a:solidFill>
                <a:srgbClr val="434343"/>
              </a:solidFill>
            </a:endParaRPr>
          </a:p>
        </p:txBody>
      </p:sp>
      <p:cxnSp>
        <p:nvCxnSpPr>
          <p:cNvPr id="195" name="Google Shape;195;p34"/>
          <p:cNvCxnSpPr/>
          <p:nvPr/>
        </p:nvCxnSpPr>
        <p:spPr>
          <a:xfrm>
            <a:off x="7815600" y="1762025"/>
            <a:ext cx="0" cy="7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34"/>
          <p:cNvSpPr txBox="1"/>
          <p:nvPr>
            <p:ph idx="2" type="body"/>
          </p:nvPr>
        </p:nvSpPr>
        <p:spPr>
          <a:xfrm>
            <a:off x="7355100" y="2543100"/>
            <a:ext cx="9210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Hibernate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97" name="Google Shape;197;p34"/>
          <p:cNvSpPr txBox="1"/>
          <p:nvPr>
            <p:ph idx="2" type="body"/>
          </p:nvPr>
        </p:nvSpPr>
        <p:spPr>
          <a:xfrm>
            <a:off x="7385925" y="2857325"/>
            <a:ext cx="890100" cy="1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+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98" name="Google Shape;198;p34"/>
          <p:cNvSpPr txBox="1"/>
          <p:nvPr>
            <p:ph idx="2" type="body"/>
          </p:nvPr>
        </p:nvSpPr>
        <p:spPr>
          <a:xfrm>
            <a:off x="7150125" y="2986950"/>
            <a:ext cx="13590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Spring Data JPA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199" name="Google Shape;199;p34"/>
          <p:cNvCxnSpPr/>
          <p:nvPr/>
        </p:nvCxnSpPr>
        <p:spPr>
          <a:xfrm>
            <a:off x="7198059" y="1340975"/>
            <a:ext cx="1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34"/>
          <p:cNvCxnSpPr/>
          <p:nvPr/>
        </p:nvCxnSpPr>
        <p:spPr>
          <a:xfrm rot="10800000">
            <a:off x="7166554" y="1417175"/>
            <a:ext cx="1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8264859" y="1340975"/>
            <a:ext cx="1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34"/>
          <p:cNvCxnSpPr/>
          <p:nvPr/>
        </p:nvCxnSpPr>
        <p:spPr>
          <a:xfrm rot="10800000">
            <a:off x="8233354" y="1417175"/>
            <a:ext cx="1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34">
            <a:hlinkClick r:id="rId6"/>
          </p:cNvPr>
          <p:cNvSpPr/>
          <p:nvPr/>
        </p:nvSpPr>
        <p:spPr>
          <a:xfrm>
            <a:off x="7338150" y="1051825"/>
            <a:ext cx="921000" cy="548700"/>
          </a:xfrm>
          <a:prstGeom prst="roundRect">
            <a:avLst>
              <a:gd fmla="val 16667" name="adj"/>
            </a:avLst>
          </a:prstGeom>
          <a:solidFill>
            <a:srgbClr val="FF37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u="sng">
                <a:solidFill>
                  <a:srgbClr val="FFFFFF"/>
                </a:solidFill>
              </a:rPr>
              <a:t>must be implemented manually</a:t>
            </a:r>
            <a:endParaRPr sz="900" u="sng">
              <a:solidFill>
                <a:srgbClr val="FFFFFF"/>
              </a:solidFill>
            </a:endParaRPr>
          </a:p>
        </p:txBody>
      </p:sp>
      <p:sp>
        <p:nvSpPr>
          <p:cNvPr id="204" name="Google Shape;204;p34"/>
          <p:cNvSpPr txBox="1"/>
          <p:nvPr>
            <p:ph idx="2" type="body"/>
          </p:nvPr>
        </p:nvSpPr>
        <p:spPr>
          <a:xfrm>
            <a:off x="3603075" y="401925"/>
            <a:ext cx="22719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22222"/>
                </a:solidFill>
              </a:rPr>
              <a:t>object-relational mapping (ORM) to be implemented by hand</a:t>
            </a:r>
            <a:endParaRPr sz="1000">
              <a:solidFill>
                <a:srgbClr val="434343"/>
              </a:solidFill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550" y="40349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5450" y="4034929"/>
            <a:ext cx="629839" cy="629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4"/>
          <p:cNvCxnSpPr/>
          <p:nvPr/>
        </p:nvCxnSpPr>
        <p:spPr>
          <a:xfrm>
            <a:off x="7198059" y="4312775"/>
            <a:ext cx="1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4"/>
          <p:cNvCxnSpPr/>
          <p:nvPr/>
        </p:nvCxnSpPr>
        <p:spPr>
          <a:xfrm rot="10800000">
            <a:off x="7166554" y="4388975"/>
            <a:ext cx="1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4"/>
          <p:cNvCxnSpPr/>
          <p:nvPr/>
        </p:nvCxnSpPr>
        <p:spPr>
          <a:xfrm>
            <a:off x="8264859" y="4312775"/>
            <a:ext cx="1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34"/>
          <p:cNvCxnSpPr/>
          <p:nvPr/>
        </p:nvCxnSpPr>
        <p:spPr>
          <a:xfrm rot="10800000">
            <a:off x="8233354" y="4388975"/>
            <a:ext cx="1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4">
            <a:hlinkClick r:id="rId7"/>
          </p:cNvPr>
          <p:cNvSpPr/>
          <p:nvPr/>
        </p:nvSpPr>
        <p:spPr>
          <a:xfrm>
            <a:off x="7385926" y="4023625"/>
            <a:ext cx="771300" cy="54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</a:rPr>
              <a:t>DAO prêt à l’emploi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12" name="Google Shape;212;p34"/>
          <p:cNvSpPr txBox="1"/>
          <p:nvPr>
            <p:ph idx="2" type="body"/>
          </p:nvPr>
        </p:nvSpPr>
        <p:spPr>
          <a:xfrm>
            <a:off x="6679650" y="3326050"/>
            <a:ext cx="22719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22222"/>
                </a:solidFill>
              </a:rPr>
              <a:t>ORM does it automatically: DAO is implemented automatically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6C6C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8" name="Google Shape;218;p35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JPA</a:t>
            </a:r>
            <a:endParaRPr/>
          </a:p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Standards &amp; Specifications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688" y="4164444"/>
            <a:ext cx="528715" cy="52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30585" r="27992" t="0"/>
          <a:stretch/>
        </p:blipFill>
        <p:spPr>
          <a:xfrm>
            <a:off x="7218702" y="4164450"/>
            <a:ext cx="666398" cy="52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 rotWithShape="1">
          <a:blip r:embed="rId5">
            <a:alphaModFix/>
          </a:blip>
          <a:srcRect b="19244" l="0" r="0" t="0"/>
          <a:stretch/>
        </p:blipFill>
        <p:spPr>
          <a:xfrm>
            <a:off x="5065400" y="4296875"/>
            <a:ext cx="793550" cy="5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>
            <p:ph idx="2" type="body"/>
          </p:nvPr>
        </p:nvSpPr>
        <p:spPr>
          <a:xfrm>
            <a:off x="5158000" y="-40325"/>
            <a:ext cx="221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434343"/>
                </a:solidFill>
              </a:rPr>
              <a:t>JPA </a:t>
            </a:r>
            <a:r>
              <a:rPr lang="fr" sz="1200">
                <a:solidFill>
                  <a:srgbClr val="434343"/>
                </a:solidFill>
              </a:rPr>
              <a:t>(Java Persistence API)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24" name="Google Shape;224;p35"/>
          <p:cNvSpPr txBox="1"/>
          <p:nvPr>
            <p:ph idx="2" type="body"/>
          </p:nvPr>
        </p:nvSpPr>
        <p:spPr>
          <a:xfrm>
            <a:off x="4177650" y="733100"/>
            <a:ext cx="1265700" cy="2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434343"/>
                </a:solidFill>
              </a:rPr>
              <a:t>Entities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225" name="Google Shape;225;p35"/>
          <p:cNvSpPr txBox="1"/>
          <p:nvPr>
            <p:ph idx="2" type="body"/>
          </p:nvPr>
        </p:nvSpPr>
        <p:spPr>
          <a:xfrm>
            <a:off x="6768000" y="733100"/>
            <a:ext cx="2081700" cy="2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434343"/>
                </a:solidFill>
              </a:rPr>
              <a:t>Repository (DAO)</a:t>
            </a:r>
            <a:endParaRPr b="1" sz="1200">
              <a:solidFill>
                <a:srgbClr val="434343"/>
              </a:solidFill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6">
            <a:alphaModFix/>
          </a:blip>
          <a:srcRect b="0" l="1273" r="0" t="0"/>
          <a:stretch/>
        </p:blipFill>
        <p:spPr>
          <a:xfrm>
            <a:off x="3653500" y="1349750"/>
            <a:ext cx="2635400" cy="26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>
            <a:hlinkClick r:id="rId7"/>
          </p:cNvPr>
          <p:cNvSpPr/>
          <p:nvPr/>
        </p:nvSpPr>
        <p:spPr>
          <a:xfrm>
            <a:off x="7043250" y="1425950"/>
            <a:ext cx="1639800" cy="12462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900">
                <a:solidFill>
                  <a:srgbClr val="FFFFFF"/>
                </a:solidFill>
              </a:rPr>
              <a:t>save()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</a:rPr>
              <a:t>findById()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</a:rPr>
              <a:t>findAll()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</a:rPr>
              <a:t>delete()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</a:rPr>
              <a:t>...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28" name="Google Shape;228;p35"/>
          <p:cNvSpPr txBox="1"/>
          <p:nvPr>
            <p:ph idx="2" type="body"/>
          </p:nvPr>
        </p:nvSpPr>
        <p:spPr>
          <a:xfrm>
            <a:off x="3700575" y="969200"/>
            <a:ext cx="2304000" cy="2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22222"/>
                </a:solidFill>
              </a:rPr>
              <a:t>Purpose: correspondence between the Java object and the SQL table</a:t>
            </a:r>
            <a:endParaRPr sz="1000">
              <a:solidFill>
                <a:srgbClr val="3D85C6"/>
              </a:solidFill>
            </a:endParaRPr>
          </a:p>
        </p:txBody>
      </p:sp>
      <p:sp>
        <p:nvSpPr>
          <p:cNvPr id="229" name="Google Shape;229;p35"/>
          <p:cNvSpPr txBox="1"/>
          <p:nvPr>
            <p:ph idx="2" type="body"/>
          </p:nvPr>
        </p:nvSpPr>
        <p:spPr>
          <a:xfrm>
            <a:off x="6601388" y="1025875"/>
            <a:ext cx="2304000" cy="2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22222"/>
                </a:solidFill>
              </a:rPr>
              <a:t>Purpose: methods for CRUD operations</a:t>
            </a:r>
            <a:endParaRPr sz="1000">
              <a:solidFill>
                <a:srgbClr val="3D85C6"/>
              </a:solidFill>
            </a:endParaRPr>
          </a:p>
        </p:txBody>
      </p:sp>
      <p:cxnSp>
        <p:nvCxnSpPr>
          <p:cNvPr id="230" name="Google Shape;230;p35"/>
          <p:cNvCxnSpPr/>
          <p:nvPr/>
        </p:nvCxnSpPr>
        <p:spPr>
          <a:xfrm flipH="1">
            <a:off x="5047225" y="452575"/>
            <a:ext cx="312600" cy="192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5"/>
          <p:cNvCxnSpPr/>
          <p:nvPr/>
        </p:nvCxnSpPr>
        <p:spPr>
          <a:xfrm>
            <a:off x="7104625" y="452575"/>
            <a:ext cx="312600" cy="192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5"/>
          <p:cNvCxnSpPr/>
          <p:nvPr/>
        </p:nvCxnSpPr>
        <p:spPr>
          <a:xfrm>
            <a:off x="7891500" y="2836125"/>
            <a:ext cx="0" cy="1065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35"/>
          <p:cNvSpPr txBox="1"/>
          <p:nvPr>
            <p:ph idx="2" type="body"/>
          </p:nvPr>
        </p:nvSpPr>
        <p:spPr>
          <a:xfrm>
            <a:off x="7227749" y="4785550"/>
            <a:ext cx="1327500" cy="2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434343"/>
                </a:solidFill>
              </a:rPr>
              <a:t>Spring Data JPA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234" name="Google Shape;234;p35"/>
          <p:cNvSpPr txBox="1"/>
          <p:nvPr>
            <p:ph idx="2" type="body"/>
          </p:nvPr>
        </p:nvSpPr>
        <p:spPr>
          <a:xfrm>
            <a:off x="4789349" y="4785550"/>
            <a:ext cx="1327500" cy="2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434343"/>
                </a:solidFill>
              </a:rPr>
              <a:t>Hibernate</a:t>
            </a:r>
            <a:endParaRPr sz="1000">
              <a:solidFill>
                <a:srgbClr val="434343"/>
              </a:solidFill>
            </a:endParaRPr>
          </a:p>
        </p:txBody>
      </p:sp>
      <p:cxnSp>
        <p:nvCxnSpPr>
          <p:cNvPr id="235" name="Google Shape;235;p35"/>
          <p:cNvCxnSpPr/>
          <p:nvPr/>
        </p:nvCxnSpPr>
        <p:spPr>
          <a:xfrm>
            <a:off x="4767300" y="4009750"/>
            <a:ext cx="0" cy="196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5"/>
          <p:cNvSpPr txBox="1"/>
          <p:nvPr>
            <p:ph idx="2" type="body"/>
          </p:nvPr>
        </p:nvSpPr>
        <p:spPr>
          <a:xfrm>
            <a:off x="4406250" y="248625"/>
            <a:ext cx="37536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D85C6"/>
                </a:solidFill>
              </a:rPr>
              <a:t>Set of Standards</a:t>
            </a:r>
            <a:endParaRPr b="1" sz="1000">
              <a:solidFill>
                <a:srgbClr val="3D85C6"/>
              </a:solidFill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5824" y="4326775"/>
            <a:ext cx="981903" cy="2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87012" y="4693181"/>
            <a:ext cx="679520" cy="21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6C6C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4" name="Google Shape;244;p3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Spring Data JPA</a:t>
            </a:r>
            <a:endParaRPr/>
          </a:p>
        </p:txBody>
      </p:sp>
      <p:sp>
        <p:nvSpPr>
          <p:cNvPr id="245" name="Google Shape;245;p3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One repository to rule them all</a:t>
            </a:r>
            <a:endParaRPr/>
          </a:p>
        </p:txBody>
      </p:sp>
      <p:sp>
        <p:nvSpPr>
          <p:cNvPr id="246" name="Google Shape;246;p36"/>
          <p:cNvSpPr txBox="1"/>
          <p:nvPr>
            <p:ph idx="2" type="body"/>
          </p:nvPr>
        </p:nvSpPr>
        <p:spPr>
          <a:xfrm>
            <a:off x="3203225" y="1718375"/>
            <a:ext cx="221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43434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CrudRepository</a:t>
            </a:r>
            <a:endParaRPr sz="1100">
              <a:solidFill>
                <a:srgbClr val="434343"/>
              </a:solidFill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 rotWithShape="1">
          <a:blip r:embed="rId4">
            <a:alphaModFix/>
          </a:blip>
          <a:srcRect b="0" l="2285" r="36451" t="4242"/>
          <a:stretch/>
        </p:blipFill>
        <p:spPr>
          <a:xfrm>
            <a:off x="5436825" y="550700"/>
            <a:ext cx="3512875" cy="3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>
            <p:ph idx="2" type="body"/>
          </p:nvPr>
        </p:nvSpPr>
        <p:spPr>
          <a:xfrm>
            <a:off x="3203225" y="2327975"/>
            <a:ext cx="221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43434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PagingAndSortingRepository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249" name="Google Shape;249;p36"/>
          <p:cNvSpPr txBox="1"/>
          <p:nvPr>
            <p:ph idx="2" type="body"/>
          </p:nvPr>
        </p:nvSpPr>
        <p:spPr>
          <a:xfrm>
            <a:off x="3203225" y="2937575"/>
            <a:ext cx="221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43434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JpaRepository</a:t>
            </a:r>
            <a:endParaRPr sz="1100">
              <a:solidFill>
                <a:srgbClr val="434343"/>
              </a:solidFill>
            </a:endParaRPr>
          </a:p>
        </p:txBody>
      </p:sp>
      <p:cxnSp>
        <p:nvCxnSpPr>
          <p:cNvPr id="250" name="Google Shape;250;p36"/>
          <p:cNvCxnSpPr/>
          <p:nvPr/>
        </p:nvCxnSpPr>
        <p:spPr>
          <a:xfrm>
            <a:off x="4328200" y="2105275"/>
            <a:ext cx="0" cy="221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6"/>
          <p:cNvCxnSpPr/>
          <p:nvPr/>
        </p:nvCxnSpPr>
        <p:spPr>
          <a:xfrm>
            <a:off x="4328200" y="2714875"/>
            <a:ext cx="0" cy="221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6"/>
          <p:cNvSpPr txBox="1"/>
          <p:nvPr>
            <p:ph idx="2" type="body"/>
          </p:nvPr>
        </p:nvSpPr>
        <p:spPr>
          <a:xfrm>
            <a:off x="3203225" y="1261175"/>
            <a:ext cx="221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434343"/>
                </a:solidFill>
              </a:rPr>
              <a:t>Interfaces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6C6C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/>
          <p:nvPr/>
        </p:nvSpPr>
        <p:spPr>
          <a:xfrm>
            <a:off x="3514600" y="2007425"/>
            <a:ext cx="3840900" cy="129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9" name="Google Shape;259;p37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Spring Data JPA</a:t>
            </a:r>
            <a:endParaRPr/>
          </a:p>
        </p:txBody>
      </p:sp>
      <p:sp>
        <p:nvSpPr>
          <p:cNvPr id="260" name="Google Shape;260;p37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Create an “API” in 15 minutes</a:t>
            </a:r>
            <a:endParaRPr/>
          </a:p>
        </p:txBody>
      </p:sp>
      <p:sp>
        <p:nvSpPr>
          <p:cNvPr id="261" name="Google Shape;261;p37"/>
          <p:cNvSpPr txBox="1"/>
          <p:nvPr>
            <p:ph idx="2" type="body"/>
          </p:nvPr>
        </p:nvSpPr>
        <p:spPr>
          <a:xfrm>
            <a:off x="3537900" y="289925"/>
            <a:ext cx="361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Project Architecture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62" name="Google Shape;262;p37"/>
          <p:cNvSpPr/>
          <p:nvPr/>
        </p:nvSpPr>
        <p:spPr>
          <a:xfrm>
            <a:off x="3603475" y="2123675"/>
            <a:ext cx="1358700" cy="1056900"/>
          </a:xfrm>
          <a:prstGeom prst="roundRect">
            <a:avLst>
              <a:gd fmla="val 16667" name="adj"/>
            </a:avLst>
          </a:prstGeom>
          <a:solidFill>
            <a:srgbClr val="FF37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Wilder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(</a:t>
            </a:r>
            <a:r>
              <a:rPr lang="fr">
                <a:solidFill>
                  <a:srgbClr val="FFFFFF"/>
                </a:solidFill>
              </a:rPr>
              <a:t>Entity)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3" name="Google Shape;263;p37"/>
          <p:cNvSpPr/>
          <p:nvPr/>
        </p:nvSpPr>
        <p:spPr>
          <a:xfrm>
            <a:off x="5508475" y="2123675"/>
            <a:ext cx="1661100" cy="1056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WilderRepository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37"/>
          <p:cNvSpPr/>
          <p:nvPr/>
        </p:nvSpPr>
        <p:spPr>
          <a:xfrm>
            <a:off x="5508475" y="752075"/>
            <a:ext cx="1661100" cy="6312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JpaRepository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</a:rPr>
              <a:t>(Repository)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7248500" y="3038075"/>
            <a:ext cx="1661100" cy="809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WilderController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66" name="Google Shape;266;p37"/>
          <p:cNvCxnSpPr/>
          <p:nvPr/>
        </p:nvCxnSpPr>
        <p:spPr>
          <a:xfrm>
            <a:off x="6339025" y="1472375"/>
            <a:ext cx="0" cy="475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7"/>
          <p:cNvCxnSpPr/>
          <p:nvPr/>
        </p:nvCxnSpPr>
        <p:spPr>
          <a:xfrm>
            <a:off x="5140659" y="2636375"/>
            <a:ext cx="2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750" y="3866375"/>
            <a:ext cx="947100" cy="9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37"/>
          <p:cNvCxnSpPr/>
          <p:nvPr/>
        </p:nvCxnSpPr>
        <p:spPr>
          <a:xfrm>
            <a:off x="5272225" y="3301175"/>
            <a:ext cx="0" cy="475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